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Cabin"/>
      <p:regular r:id="rId15"/>
      <p:bold r:id="rId16"/>
      <p:italic r:id="rId17"/>
      <p:boldItalic r:id="rId18"/>
    </p:embeddedFont>
    <p:embeddedFont>
      <p:font typeface="Unbounde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nbounde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abin-regular.fntdata"/><Relationship Id="rId14" Type="http://schemas.openxmlformats.org/officeDocument/2006/relationships/slide" Target="slides/slide10.xml"/><Relationship Id="rId17" Type="http://schemas.openxmlformats.org/officeDocument/2006/relationships/font" Target="fonts/Cabin-italic.fntdata"/><Relationship Id="rId16" Type="http://schemas.openxmlformats.org/officeDocument/2006/relationships/font" Target="fonts/Cabin-bold.fntdata"/><Relationship Id="rId5" Type="http://schemas.openxmlformats.org/officeDocument/2006/relationships/slide" Target="slides/slide1.xml"/><Relationship Id="rId19" Type="http://schemas.openxmlformats.org/officeDocument/2006/relationships/font" Target="fonts/Unbounded-regular.fntdata"/><Relationship Id="rId6" Type="http://schemas.openxmlformats.org/officeDocument/2006/relationships/slide" Target="slides/slide2.xml"/><Relationship Id="rId18" Type="http://schemas.openxmlformats.org/officeDocument/2006/relationships/font" Target="fonts/Cabin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565525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660900" y="0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3896975"/>
            <a:ext cx="3565525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2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3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4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5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6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7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7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8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8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/>
          <p:nvPr>
            <p:ph idx="2" type="sldImg"/>
          </p:nvPr>
        </p:nvSpPr>
        <p:spPr>
          <a:xfrm>
            <a:off x="-273050" y="1828800"/>
            <a:ext cx="8775700" cy="49371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9:notes"/>
          <p:cNvSpPr txBox="1"/>
          <p:nvPr>
            <p:ph idx="1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:notes"/>
          <p:cNvSpPr txBox="1"/>
          <p:nvPr>
            <p:ph idx="12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9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" name="Google Shape;1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5162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833199" y="2213134"/>
            <a:ext cx="7477601" cy="18037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81"/>
              <a:buFont typeface="Unbounded"/>
              <a:buNone/>
            </a:pPr>
            <a:r>
              <a:rPr b="0" i="0" lang="en-US" sz="5681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ПРОЕКТ</a:t>
            </a:r>
            <a:r>
              <a:rPr lang="en-US" sz="5681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 PulsePoint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81"/>
              <a:buFont typeface="Unbounded"/>
              <a:buNone/>
            </a:pPr>
            <a:r>
              <a:t/>
            </a:r>
            <a:endParaRPr sz="5681">
              <a:solidFill>
                <a:srgbClr val="FFFFFF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33199" y="4350187"/>
            <a:ext cx="7477601" cy="1666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Команда мечты, состоящая из студентов группы 15.ИСиП.22.ОФ.0.2.КХ, с гордостью представляет свой уникальный проект "</a:t>
            </a:r>
            <a:r>
              <a:rPr lang="en-US" sz="1750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PulsePoint</a:t>
            </a: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". Это инновационное решение, которое поможет вам эффективно управлять своим временем и повысить продуктивность.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7" name="Google Shape;14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2"/>
          <p:cNvSpPr/>
          <p:nvPr/>
        </p:nvSpPr>
        <p:spPr>
          <a:xfrm>
            <a:off x="3788450" y="434459"/>
            <a:ext cx="7053382" cy="9279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23"/>
              <a:buFont typeface="Unbounded"/>
              <a:buNone/>
            </a:pPr>
            <a:r>
              <a:rPr b="0" i="0" lang="en-US" sz="2923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Результаты работы и дальнейшие пути развития</a:t>
            </a:r>
            <a:endParaRPr b="0" i="0" sz="2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0" name="Google Shape;15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8450" y="1677948"/>
            <a:ext cx="788789" cy="1588413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2"/>
          <p:cNvSpPr/>
          <p:nvPr/>
        </p:nvSpPr>
        <p:spPr>
          <a:xfrm>
            <a:off x="4813827" y="1835700"/>
            <a:ext cx="42432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2"/>
              <a:buFont typeface="Unbounded"/>
              <a:buNone/>
            </a:pPr>
            <a:r>
              <a:rPr b="0" i="0" lang="en-US" sz="146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Решение поставленных задач</a:t>
            </a:r>
            <a:endParaRPr b="0" i="0" sz="14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2"/>
          <p:cNvSpPr/>
          <p:nvPr/>
        </p:nvSpPr>
        <p:spPr>
          <a:xfrm>
            <a:off x="4813816" y="2162294"/>
            <a:ext cx="6028015" cy="946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42"/>
              <a:buFont typeface="Cabin"/>
              <a:buNone/>
            </a:pPr>
            <a:r>
              <a:rPr b="0" i="0" lang="en-US" sz="1242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Команда успешно реализовала все ключевые цели проекта - разработав удобный и функциональный веб-сайт, внедрив современные технологии управления данными, и создав ясную структуру навигации для пользователей.</a:t>
            </a:r>
            <a:endParaRPr b="0" i="0" sz="124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3" name="Google Shape;15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8450" y="3266361"/>
            <a:ext cx="788789" cy="158841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2"/>
          <p:cNvSpPr/>
          <p:nvPr/>
        </p:nvSpPr>
        <p:spPr>
          <a:xfrm>
            <a:off x="4813830" y="3424125"/>
            <a:ext cx="6027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2"/>
              <a:buFont typeface="Unbounded"/>
              <a:buNone/>
            </a:pPr>
            <a:r>
              <a:rPr b="0" i="0" lang="en-US" sz="146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Самостоятельные исследования</a:t>
            </a:r>
            <a:endParaRPr b="0" i="0" sz="14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2"/>
          <p:cNvSpPr/>
          <p:nvPr/>
        </p:nvSpPr>
        <p:spPr>
          <a:xfrm>
            <a:off x="4813816" y="3750707"/>
            <a:ext cx="6028015" cy="946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42"/>
              <a:buFont typeface="Cabin"/>
              <a:buNone/>
            </a:pPr>
            <a:r>
              <a:rPr b="0" i="0" lang="en-US" sz="1242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В ходе работы над проектом, команда расширила свои знания, самостоятельно изучив передовые инструменты веб-разработки, методологии проектного управления и лучшие практики дизайна интерфейсов.</a:t>
            </a:r>
            <a:endParaRPr b="0" i="0" sz="124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6" name="Google Shape;156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88450" y="4854773"/>
            <a:ext cx="788789" cy="135183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2"/>
          <p:cNvSpPr/>
          <p:nvPr/>
        </p:nvSpPr>
        <p:spPr>
          <a:xfrm>
            <a:off x="4813827" y="5012525"/>
            <a:ext cx="43434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2"/>
              <a:buFont typeface="Unbounded"/>
              <a:buNone/>
            </a:pPr>
            <a:r>
              <a:rPr b="0" i="0" lang="en-US" sz="146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Достоинства и преимущества</a:t>
            </a:r>
            <a:endParaRPr b="0" i="0" sz="14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>
            <a:off x="4813816" y="5339120"/>
            <a:ext cx="6028015" cy="709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42"/>
              <a:buFont typeface="Cabin"/>
              <a:buNone/>
            </a:pPr>
            <a:r>
              <a:rPr b="0" i="0" lang="en-US" sz="1242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Ключевыми достоинствами реализованного решения являются его высокая производительность, интуитивно понятный интерфейс, а также надежность и масштабируемость благодаря использованию современных технологий.</a:t>
            </a:r>
            <a:endParaRPr b="0" i="0" sz="124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9" name="Google Shape;159;p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788450" y="6206609"/>
            <a:ext cx="788789" cy="158841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2"/>
          <p:cNvSpPr/>
          <p:nvPr/>
        </p:nvSpPr>
        <p:spPr>
          <a:xfrm>
            <a:off x="4813828" y="6364375"/>
            <a:ext cx="4443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6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62"/>
              <a:buFont typeface="Unbounded"/>
              <a:buNone/>
            </a:pPr>
            <a:r>
              <a:rPr b="0" i="0" lang="en-US" sz="146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Возможности для улучшения</a:t>
            </a:r>
            <a:endParaRPr b="0" i="0" sz="14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2"/>
          <p:cNvSpPr/>
          <p:nvPr/>
        </p:nvSpPr>
        <p:spPr>
          <a:xfrm>
            <a:off x="4813816" y="6690955"/>
            <a:ext cx="6028015" cy="9463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42"/>
              <a:buFont typeface="Cabin"/>
              <a:buNone/>
            </a:pPr>
            <a:r>
              <a:rPr b="0" i="0" lang="en-US" sz="1242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Несмотря на успешную реализацию, команда видит возможности для дальнейшего совершенствования проекта, такие как добавление расширенной аналитики, внедрение мобильной версии и интеграция с сервисами социальных медиа.</a:t>
            </a:r>
            <a:endParaRPr b="0" i="0" sz="124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" name="Google Shape;2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7620" y="0"/>
            <a:ext cx="36576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/>
          <p:nvPr/>
        </p:nvSpPr>
        <p:spPr>
          <a:xfrm>
            <a:off x="4490799" y="484920"/>
            <a:ext cx="72954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17"/>
              <a:buFont typeface="Unbounded"/>
              <a:buNone/>
            </a:pPr>
            <a:r>
              <a:rPr b="0" i="0" lang="en-US" sz="4117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Актуальность проекта</a:t>
            </a:r>
            <a:endParaRPr b="0" i="0" sz="411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4490799" y="2370653"/>
            <a:ext cx="388739" cy="388739"/>
          </a:xfrm>
          <a:prstGeom prst="roundRect">
            <a:avLst>
              <a:gd fmla="val 17148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5101709" y="2370653"/>
            <a:ext cx="2614017" cy="326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Flappy Bird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5101709" y="2830711"/>
            <a:ext cx="3931206" cy="2332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Flappy Bird - это простая, но очень аддиктивная игра, которая стала невероятно популярной на мобильных устройствах. Она решает проблему скуки и предлагает увлекательный способ скоротать время.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9255085" y="2370653"/>
            <a:ext cx="388739" cy="388739"/>
          </a:xfrm>
          <a:prstGeom prst="roundRect">
            <a:avLst>
              <a:gd fmla="val 17148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9865995" y="2370653"/>
            <a:ext cx="2614017" cy="326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Snake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9865995" y="2830711"/>
            <a:ext cx="3931206" cy="2332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Snake - классика жанра, которая проверяет навыки концентрации и реакции игрока. Эта игра решает потребность в быстрой и захватывающей игре, которую можно легко взять с собой на мобильное устройство.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4490799" y="5635585"/>
            <a:ext cx="388739" cy="388739"/>
          </a:xfrm>
          <a:prstGeom prst="roundRect">
            <a:avLst>
              <a:gd fmla="val 17148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5101709" y="5635585"/>
            <a:ext cx="2614017" cy="326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Block Breaker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5101709" y="6095643"/>
            <a:ext cx="8695492" cy="9997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Block Breaker предлагает головоломку и визуальную стимуляцию, сочетая в себе элементы аркады и стратегии. Она удовлетворяет желание игроков испытывать свое мастерство и решать сложные задачи.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6" name="Google Shape;4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5162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5"/>
          <p:cNvSpPr/>
          <p:nvPr/>
        </p:nvSpPr>
        <p:spPr>
          <a:xfrm>
            <a:off x="833199" y="1621869"/>
            <a:ext cx="5228153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17"/>
              <a:buFont typeface="Unbounded"/>
              <a:buNone/>
            </a:pPr>
            <a:r>
              <a:rPr b="0" i="0" lang="en-US" sz="4117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Проект Идея</a:t>
            </a:r>
            <a:endParaRPr b="0" i="0" sz="411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833199" y="2608540"/>
            <a:ext cx="7477601" cy="39990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Основная идея нашего проекта заключается в создании инновационной и функциональной веб-платформы, которая будет служить эффективным решением для студентов университета. </a:t>
            </a:r>
            <a:r>
              <a:rPr b="1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Мы выбрали эту тему, поскольку видим большую потребность в удобных инструментах, которые помогут студентам организовать свое обучение и эффективно взаимодействовать с университетом</a:t>
            </a: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. Наша платформа будет включать в себя множество полезных функций, таких как календарь событий, доступ к учебным материалам, систему общения с преподавателями и многое другое. Мы уверены, что этот проект станет важным шагом в улучшении студенческого опыта в нашем университете.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" name="Google Shape;5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2348389" y="1114187"/>
            <a:ext cx="5228153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17"/>
              <a:buFont typeface="Unbounded"/>
              <a:buNone/>
            </a:pPr>
            <a:r>
              <a:rPr b="0" i="0" lang="en-US" sz="4117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Цели и задачи</a:t>
            </a:r>
            <a:endParaRPr b="0" i="0" sz="411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57" name="Google Shape;5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48389" y="2211943"/>
            <a:ext cx="555427" cy="555427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6"/>
          <p:cNvSpPr/>
          <p:nvPr/>
        </p:nvSpPr>
        <p:spPr>
          <a:xfrm>
            <a:off x="2348389" y="2989540"/>
            <a:ext cx="2813685" cy="326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Конкретные цели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2348389" y="3776423"/>
            <a:ext cx="3089100" cy="3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Наша основная цель - разработка эффективной и целостной системы онлайн-обучения для студентов. Мы стремимся предоставить учащимся всесторонние знания и навыки, необходимые для их успешного академического и профессионального развития.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0" name="Google Shape;60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70602" y="2211943"/>
            <a:ext cx="555427" cy="555427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6"/>
          <p:cNvSpPr/>
          <p:nvPr/>
        </p:nvSpPr>
        <p:spPr>
          <a:xfrm>
            <a:off x="5770602" y="2989540"/>
            <a:ext cx="2817852" cy="326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Задачи развития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5770614" y="3776423"/>
            <a:ext cx="3089100" cy="3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Основные задачи включают в себя создание удобной и интуитивно понятной платформы, внедрение современных методов преподавания, а также обеспечение высокого уровня вовлеченности и обратной связи со студентами.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3" name="Google Shape;63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192816" y="2211943"/>
            <a:ext cx="555427" cy="55542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9192816" y="2989540"/>
            <a:ext cx="3089077" cy="6536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2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58"/>
              <a:buFont typeface="Unbounded"/>
              <a:buNone/>
            </a:pPr>
            <a:r>
              <a:rPr b="0" i="0" lang="en-US" sz="205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Ключевые показатели</a:t>
            </a:r>
            <a:endParaRPr b="0" i="0" sz="205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6"/>
          <p:cNvSpPr/>
          <p:nvPr/>
        </p:nvSpPr>
        <p:spPr>
          <a:xfrm>
            <a:off x="9192841" y="3776437"/>
            <a:ext cx="3089100" cy="26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Для оценки эффективности проекта мы будем отслеживать показатели, такие как успеваемость студентов, уровень их удовлетворенности, а также количество успешно завершенных курсов.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1" name="Google Shape;7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449272" y="302350"/>
            <a:ext cx="106014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96"/>
              <a:buFont typeface="Unbounded"/>
              <a:buNone/>
            </a:pPr>
            <a:r>
              <a:rPr b="0" i="0" lang="en-US" sz="3096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Инструменты для разработки и управления проектом</a:t>
            </a:r>
            <a:endParaRPr b="0" i="0" sz="309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4" name="Google Shape;74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79733" y="1777246"/>
            <a:ext cx="2323148" cy="14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7"/>
          <p:cNvSpPr/>
          <p:nvPr/>
        </p:nvSpPr>
        <p:spPr>
          <a:xfrm>
            <a:off x="3579733" y="3299043"/>
            <a:ext cx="23232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8"/>
              <a:buFont typeface="Unbounded"/>
              <a:buNone/>
            </a:pPr>
            <a:r>
              <a:rPr b="0" i="0" lang="en-US" sz="154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Методологии управления проектами</a:t>
            </a:r>
            <a:endParaRPr b="0" i="0" sz="154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7"/>
          <p:cNvSpPr/>
          <p:nvPr/>
        </p:nvSpPr>
        <p:spPr>
          <a:xfrm>
            <a:off x="3579733" y="4258985"/>
            <a:ext cx="2323148" cy="3510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16"/>
              <a:buFont typeface="Cabin"/>
              <a:buNone/>
            </a:pPr>
            <a:r>
              <a:rPr b="0" i="0" lang="en-US" sz="1316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Мы используем современные методологии управления проектами, такие как Agile, Scrum и Kanban, которые позволяют нам быть гибкими, адаптивными и ориентированными на результат. Эти подходы помогают нам эффективно планировать, отслеживать прогресс и быстро реагировать на изменения в требованиях.</a:t>
            </a:r>
            <a:endParaRPr b="0" i="0" sz="13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77" name="Google Shape;7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53507" y="1777246"/>
            <a:ext cx="2323267" cy="14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7"/>
          <p:cNvSpPr/>
          <p:nvPr/>
        </p:nvSpPr>
        <p:spPr>
          <a:xfrm>
            <a:off x="6153532" y="3299056"/>
            <a:ext cx="23232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8"/>
              <a:buFont typeface="Unbounded"/>
              <a:buNone/>
            </a:pPr>
            <a:r>
              <a:rPr b="0" i="0" lang="en-US" sz="154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Инструментальные средства</a:t>
            </a:r>
            <a:endParaRPr b="0" i="0" sz="154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7"/>
          <p:cNvSpPr/>
          <p:nvPr/>
        </p:nvSpPr>
        <p:spPr>
          <a:xfrm>
            <a:off x="6153507" y="4013359"/>
            <a:ext cx="2323267" cy="3510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16"/>
              <a:buFont typeface="Cabin"/>
              <a:buNone/>
            </a:pPr>
            <a:r>
              <a:rPr b="0" i="0" lang="en-US" sz="1316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Для эффективной разработки и управления проектом мы используем широкий спектр инструментальных средств, включая системы контроля версий, системы управления задачами, инструменты для автоматизации тестирования и развертывания, а также средства для совместной работы и коммуникации.</a:t>
            </a:r>
            <a:endParaRPr b="0" i="0" sz="13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80" name="Google Shape;80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27400" y="1777246"/>
            <a:ext cx="2323267" cy="14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7"/>
          <p:cNvSpPr/>
          <p:nvPr/>
        </p:nvSpPr>
        <p:spPr>
          <a:xfrm>
            <a:off x="8727325" y="3299043"/>
            <a:ext cx="23232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48"/>
              <a:buFont typeface="Unbounded"/>
              <a:buNone/>
            </a:pPr>
            <a:r>
              <a:rPr b="0" i="0" lang="en-US" sz="1548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Системы отслеживания задач</a:t>
            </a:r>
            <a:endParaRPr b="0" i="0" sz="154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8727400" y="4258985"/>
            <a:ext cx="2323267" cy="32596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316"/>
              <a:buFont typeface="Cabin"/>
              <a:buNone/>
            </a:pPr>
            <a:r>
              <a:rPr b="0" i="0" lang="en-US" sz="1316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Мы активно используем гибкие системы управления задачами, такие как Trello, Jira или Asana, которые позволяют нам эффективно планировать, отслеживать и координировать работу команды. Эти инструменты помогают нам повысить прозрачность, ответственность и слаженность в процессе разработки.</a:t>
            </a:r>
            <a:endParaRPr b="0" i="0" sz="131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>
            <a:off x="833200" y="1663550"/>
            <a:ext cx="73059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17"/>
              <a:buFont typeface="Unbounded"/>
              <a:buNone/>
            </a:pPr>
            <a:r>
              <a:rPr b="0" i="0" lang="en-US" sz="4117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Структура сайта</a:t>
            </a:r>
            <a:endParaRPr b="0" i="0" sz="411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8"/>
          <p:cNvSpPr/>
          <p:nvPr/>
        </p:nvSpPr>
        <p:spPr>
          <a:xfrm>
            <a:off x="833199" y="2650212"/>
            <a:ext cx="7477601" cy="1666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Разработка четкой структуры сайта является критически важным аспектом при создании эффективного и интуитивно понятного веб-ресурса. Мы тщательно проработаем карту сайта, чтобы обеспечить логичную навигацию и легкий доступ пользователей ко всем разделам и функциям.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8"/>
          <p:cNvSpPr/>
          <p:nvPr/>
        </p:nvSpPr>
        <p:spPr>
          <a:xfrm>
            <a:off x="833199" y="4566404"/>
            <a:ext cx="7477601" cy="19995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42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750"/>
              <a:buFont typeface="Cabin"/>
              <a:buNone/>
            </a:pPr>
            <a:r>
              <a:rPr b="0" i="0" lang="en-US" sz="175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Сайт будет состоять из основных разделов, таких как "Главная", "О проекте", "Функциональность", "Команда", "Контакты", а также дополнительных подразделов для более детального освещения различных аспектов проекта. Особое внимание будет уделено интуитивному расположению элементов, чтобы пользователям было удобно и просто перемещаться по сайту.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8"/>
          <p:cNvSpPr txBox="1"/>
          <p:nvPr/>
        </p:nvSpPr>
        <p:spPr>
          <a:xfrm>
            <a:off x="0" y="0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4" name="Google Shape;9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07905" y="0"/>
            <a:ext cx="4922491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0" name="Google Shape;10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3088124" y="520184"/>
            <a:ext cx="8454033" cy="11122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4"/>
              <a:buFont typeface="Unbounded"/>
              <a:buNone/>
            </a:pPr>
            <a:r>
              <a:rPr b="0" i="0" lang="en-US" sz="3504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Команда и Распределение Ролей</a:t>
            </a:r>
            <a:endParaRPr b="0" i="0" sz="350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9"/>
          <p:cNvSpPr/>
          <p:nvPr/>
        </p:nvSpPr>
        <p:spPr>
          <a:xfrm>
            <a:off x="3088124" y="2010608"/>
            <a:ext cx="4132540" cy="2754868"/>
          </a:xfrm>
          <a:prstGeom prst="roundRect">
            <a:avLst>
              <a:gd fmla="val 2059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"/>
          <p:cNvSpPr/>
          <p:nvPr/>
        </p:nvSpPr>
        <p:spPr>
          <a:xfrm>
            <a:off x="3277202" y="2199675"/>
            <a:ext cx="35907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2"/>
              <a:buFont typeface="Unbounded"/>
              <a:buNone/>
            </a:pPr>
            <a:r>
              <a:rPr b="0" i="0" lang="en-US" sz="175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Менеджер Проекта</a:t>
            </a:r>
            <a:endParaRPr b="0" i="0" sz="175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9"/>
          <p:cNvSpPr/>
          <p:nvPr/>
        </p:nvSpPr>
        <p:spPr>
          <a:xfrm>
            <a:off x="3277195" y="2591157"/>
            <a:ext cx="3754398" cy="1985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89"/>
              <a:buFont typeface="Cabin"/>
              <a:buNone/>
            </a:pPr>
            <a:r>
              <a:rPr b="0" i="0" lang="en-US" sz="1489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Отвечает за общее управление проектом, распределение задач, контроль сроков и бюджета, а также координацию работы команды. Обеспечивает эффективное взаимодействие между всеми участниками проекта.</a:t>
            </a:r>
            <a:endParaRPr b="0" i="0" sz="148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9"/>
          <p:cNvSpPr/>
          <p:nvPr/>
        </p:nvSpPr>
        <p:spPr>
          <a:xfrm>
            <a:off x="7409736" y="2010608"/>
            <a:ext cx="4132540" cy="2754868"/>
          </a:xfrm>
          <a:prstGeom prst="roundRect">
            <a:avLst>
              <a:gd fmla="val 2059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>
            <a:off x="7598807" y="2199680"/>
            <a:ext cx="2224683" cy="2781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2"/>
              <a:buFont typeface="Unbounded"/>
              <a:buNone/>
            </a:pPr>
            <a:r>
              <a:rPr b="0" i="0" lang="en-US" sz="175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Дизайнер</a:t>
            </a:r>
            <a:endParaRPr b="0" i="0" sz="175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9"/>
          <p:cNvSpPr/>
          <p:nvPr/>
        </p:nvSpPr>
        <p:spPr>
          <a:xfrm>
            <a:off x="7598807" y="2591157"/>
            <a:ext cx="3754398" cy="1985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89"/>
              <a:buFont typeface="Cabin"/>
              <a:buNone/>
            </a:pPr>
            <a:r>
              <a:rPr b="0" i="0" lang="en-US" sz="1489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Создает визуальный облик сайта, разрабатывает макеты страниц, подбирает стилевое оформление, иконки и другие графические элементы. Отвечает за привлекательность и удобство пользовательского интерфейса.</a:t>
            </a:r>
            <a:endParaRPr b="0" i="0" sz="148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9"/>
          <p:cNvSpPr/>
          <p:nvPr/>
        </p:nvSpPr>
        <p:spPr>
          <a:xfrm>
            <a:off x="3088124" y="4954548"/>
            <a:ext cx="4132540" cy="2754868"/>
          </a:xfrm>
          <a:prstGeom prst="roundRect">
            <a:avLst>
              <a:gd fmla="val 2059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3277201" y="5143625"/>
            <a:ext cx="39435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2"/>
              <a:buFont typeface="Unbounded"/>
              <a:buNone/>
            </a:pPr>
            <a:r>
              <a:rPr b="0" i="0" lang="en-US" sz="175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Разработчик Фронтенда</a:t>
            </a:r>
            <a:endParaRPr b="0" i="0" sz="175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9"/>
          <p:cNvSpPr/>
          <p:nvPr/>
        </p:nvSpPr>
        <p:spPr>
          <a:xfrm>
            <a:off x="3277195" y="5535097"/>
            <a:ext cx="3754398" cy="1985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89"/>
              <a:buFont typeface="Cabin"/>
              <a:buNone/>
            </a:pPr>
            <a:r>
              <a:rPr b="0" i="0" lang="en-US" sz="1489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Отвечает за реализацию интерактивных элементов на сайте, интеграцию дизайна, верстку и программирование клиентской части приложения. Обеспечивает высокую производительность и отзывчивость интерфейса.</a:t>
            </a:r>
            <a:endParaRPr b="0" i="0" sz="148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9"/>
          <p:cNvSpPr/>
          <p:nvPr/>
        </p:nvSpPr>
        <p:spPr>
          <a:xfrm>
            <a:off x="7409736" y="4954548"/>
            <a:ext cx="4132540" cy="2754868"/>
          </a:xfrm>
          <a:prstGeom prst="roundRect">
            <a:avLst>
              <a:gd fmla="val 2059" name="adj"/>
            </a:avLst>
          </a:prstGeom>
          <a:solidFill>
            <a:srgbClr val="223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>
            <a:off x="7598798" y="5143625"/>
            <a:ext cx="37545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52"/>
              <a:buFont typeface="Unbounded"/>
              <a:buNone/>
            </a:pPr>
            <a:r>
              <a:rPr b="0" i="0" lang="en-US" sz="175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Разработчик Бэкенда</a:t>
            </a:r>
            <a:endParaRPr b="0" i="0" sz="175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9"/>
          <p:cNvSpPr/>
          <p:nvPr/>
        </p:nvSpPr>
        <p:spPr>
          <a:xfrm>
            <a:off x="7598807" y="5535097"/>
            <a:ext cx="3754398" cy="19852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33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89"/>
              <a:buFont typeface="Cabin"/>
              <a:buNone/>
            </a:pPr>
            <a:r>
              <a:rPr b="0" i="0" lang="en-US" sz="1489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Занимается разработкой серверной части приложения, реализацией функциональности, обработкой данных и интеграцией с базами данных. Обеспечивает надежность и безопасность всех процессов на сервере.</a:t>
            </a:r>
            <a:endParaRPr b="0" i="0" sz="148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0" name="Google Shape;12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0"/>
          <p:cNvSpPr/>
          <p:nvPr/>
        </p:nvSpPr>
        <p:spPr>
          <a:xfrm>
            <a:off x="424458" y="295608"/>
            <a:ext cx="8066400" cy="10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43"/>
              <a:buFont typeface="Unbounded"/>
              <a:buNone/>
            </a:pPr>
            <a:r>
              <a:rPr b="0" i="0" lang="en-US" sz="3343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Дизайн или внешний вид проекта (скриншоты)</a:t>
            </a:r>
            <a:endParaRPr b="0" i="0" sz="334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0"/>
          <p:cNvSpPr/>
          <p:nvPr/>
        </p:nvSpPr>
        <p:spPr>
          <a:xfrm>
            <a:off x="424441" y="2090650"/>
            <a:ext cx="8066400" cy="37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421"/>
              <a:buFont typeface="Cabin"/>
              <a:buNone/>
            </a:pPr>
            <a:r>
              <a:rPr b="0" i="0" lang="en-US" sz="182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Разработанный нами веб-сайт отличается современным и интуитивно понятным дизайном, который призван привлечь внимание и заинтересовать целевую аудиторию - преподавателей и студентов </a:t>
            </a:r>
            <a:r>
              <a:rPr lang="en-US" sz="1820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колледжа</a:t>
            </a:r>
            <a:r>
              <a:rPr b="0" i="0" lang="en-US" sz="1820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. Используя легкие цветовые палитры, чистые линии и хорошо структурированную навигацию, мы стремимся создать приятный и функциональный пользовательский опыт. Визуальные элементы разработаны с учетом фирменного стиля университета, чтобы обеспечить последовательность бренда.</a:t>
            </a:r>
            <a:endParaRPr b="0" i="0" sz="182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07905" y="0"/>
            <a:ext cx="4922491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1"/>
          <p:cNvSpPr/>
          <p:nvPr/>
        </p:nvSpPr>
        <p:spPr>
          <a:xfrm>
            <a:off x="0" y="0"/>
            <a:ext cx="14630400" cy="8594169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3838456" y="427673"/>
            <a:ext cx="6953488" cy="914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2"/>
              <a:buFont typeface="Unbounded"/>
              <a:buNone/>
            </a:pPr>
            <a:r>
              <a:rPr b="0" i="0" lang="en-US" sz="2882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База Данных и Архитектура Бэкенда</a:t>
            </a:r>
            <a:endParaRPr b="0" i="0" sz="288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3" name="Google Shape;13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38456" y="1653540"/>
            <a:ext cx="2162294" cy="133635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1"/>
          <p:cNvSpPr/>
          <p:nvPr/>
        </p:nvSpPr>
        <p:spPr>
          <a:xfrm>
            <a:off x="3838450" y="3184175"/>
            <a:ext cx="23913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1"/>
              <a:buFont typeface="Unbounded"/>
              <a:buNone/>
            </a:pPr>
            <a:r>
              <a:rPr b="0" i="0" lang="en-US" sz="1441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Информационная Модель Данных</a:t>
            </a:r>
            <a:endParaRPr b="0" i="0" sz="144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1"/>
          <p:cNvSpPr/>
          <p:nvPr/>
        </p:nvSpPr>
        <p:spPr>
          <a:xfrm>
            <a:off x="3838431" y="3950685"/>
            <a:ext cx="2162400" cy="3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25"/>
              <a:buFont typeface="Cabin"/>
              <a:buNone/>
            </a:pPr>
            <a:r>
              <a:rPr b="0" i="0" lang="en-US" sz="1225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Для эффективной реализации идеи проекта, нами была разработана подробная ER-диаграмма базы данных. Она отражает ключевые сущности, такие как пользователи, продукты, заказы и отзывы, а также связи между ними. Эта тщательно продуманная модель данных обеспечивает необходимую гибкость и масштабируемость всей системы.</a:t>
            </a:r>
            <a:endParaRPr b="0" i="0" sz="122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6" name="Google Shape;136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33993" y="1653540"/>
            <a:ext cx="2162294" cy="1336358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1"/>
          <p:cNvSpPr/>
          <p:nvPr/>
        </p:nvSpPr>
        <p:spPr>
          <a:xfrm>
            <a:off x="6233993" y="3184207"/>
            <a:ext cx="2162294" cy="457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1"/>
              <a:buFont typeface="Unbounded"/>
              <a:buNone/>
            </a:pPr>
            <a:r>
              <a:rPr b="0" i="0" lang="en-US" sz="1441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Архитектура Бэкенда</a:t>
            </a:r>
            <a:endParaRPr b="0" i="0" sz="144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1"/>
          <p:cNvSpPr/>
          <p:nvPr/>
        </p:nvSpPr>
        <p:spPr>
          <a:xfrm>
            <a:off x="6068925" y="3950675"/>
            <a:ext cx="2556300" cy="4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25"/>
              <a:buFont typeface="Cabin"/>
              <a:buNone/>
            </a:pPr>
            <a:r>
              <a:rPr b="0" i="0" lang="en-US" sz="1225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Бэкенд системы построен на основе современных технологий и архитектурных подходов. Он включает в себя API-сервер, сервис аутентификации, сервис сообщений и другие компоненты. Такая модульная структура повышает надежность, безопасность и управляемость всего приложения. Кроме того, бэкенд спроектирован с учетом перспектив роста и расширения функциональности в будущем.</a:t>
            </a:r>
            <a:endParaRPr b="0" i="0" sz="122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9" name="Google Shape;139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29531" y="1653540"/>
            <a:ext cx="2162413" cy="133635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1"/>
          <p:cNvSpPr/>
          <p:nvPr/>
        </p:nvSpPr>
        <p:spPr>
          <a:xfrm>
            <a:off x="8629531" y="3184207"/>
            <a:ext cx="2162413" cy="457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41"/>
              <a:buFont typeface="Unbounded"/>
              <a:buNone/>
            </a:pPr>
            <a:r>
              <a:rPr b="0" i="0" lang="en-US" sz="1441" u="none" cap="none" strike="noStrike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rPr>
              <a:t>Оптимизация Базы Данных</a:t>
            </a:r>
            <a:endParaRPr b="0" i="0" sz="144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1"/>
          <p:cNvSpPr/>
          <p:nvPr/>
        </p:nvSpPr>
        <p:spPr>
          <a:xfrm>
            <a:off x="8629531" y="3950647"/>
            <a:ext cx="2162400" cy="3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9959"/>
              </a:lnSpc>
              <a:spcBef>
                <a:spcPts val="0"/>
              </a:spcBef>
              <a:spcAft>
                <a:spcPts val="0"/>
              </a:spcAft>
              <a:buClr>
                <a:srgbClr val="CAD6DE"/>
              </a:buClr>
              <a:buSzPts val="1225"/>
              <a:buFont typeface="Cabin"/>
              <a:buNone/>
            </a:pPr>
            <a:r>
              <a:rPr b="0" i="0" lang="en-US" sz="1225" u="none" cap="none" strike="noStrike">
                <a:solidFill>
                  <a:srgbClr val="CAD6DE"/>
                </a:solidFill>
                <a:latin typeface="Cabin"/>
                <a:ea typeface="Cabin"/>
                <a:cs typeface="Cabin"/>
                <a:sym typeface="Cabin"/>
              </a:rPr>
              <a:t>Особое внимание было уделено оптимизации производительности базы данных. Были применены такие техники, как индексирование, кэширование и горизонтальное масштабирование. Это позволяет обеспечить быстрое выполнение всех необходимых запросов, даже при значительном росте нагрузки на систему в будущем.</a:t>
            </a:r>
            <a:endParaRPr b="0" i="0" sz="122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